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9" r:id="rId2"/>
    <p:sldId id="258" r:id="rId3"/>
    <p:sldId id="260" r:id="rId4"/>
    <p:sldId id="270" r:id="rId5"/>
    <p:sldId id="263" r:id="rId6"/>
    <p:sldId id="265" r:id="rId7"/>
    <p:sldId id="283" r:id="rId8"/>
    <p:sldId id="271" r:id="rId9"/>
    <p:sldId id="272" r:id="rId10"/>
    <p:sldId id="275" r:id="rId11"/>
    <p:sldId id="279" r:id="rId12"/>
    <p:sldId id="282" r:id="rId13"/>
    <p:sldId id="276" r:id="rId14"/>
    <p:sldId id="267" r:id="rId15"/>
    <p:sldId id="274" r:id="rId16"/>
    <p:sldId id="277" r:id="rId17"/>
    <p:sldId id="278" r:id="rId18"/>
    <p:sldId id="280" r:id="rId19"/>
    <p:sldId id="273" r:id="rId20"/>
    <p:sldId id="281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3" autoAdjust="0"/>
    <p:restoredTop sz="95353"/>
  </p:normalViewPr>
  <p:slideViewPr>
    <p:cSldViewPr snapToGrid="0">
      <p:cViewPr>
        <p:scale>
          <a:sx n="81" d="100"/>
          <a:sy n="81" d="100"/>
        </p:scale>
        <p:origin x="1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3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5C14A-597B-4AA6-8E4C-1E0611D50FE3}" type="datetimeFigureOut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A0B4B-83F2-428A-93E3-85796C42D1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74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BE89F-66CE-1E46-959E-E99EA0E56C9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625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A0B4B-83F2-428A-93E3-85796C42D11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34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A0B4B-83F2-428A-93E3-85796C42D11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95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A0B4B-83F2-428A-93E3-85796C42D11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41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A0B4B-83F2-428A-93E3-85796C42D11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953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A0B4B-83F2-428A-93E3-85796C42D11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51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A0B4B-83F2-428A-93E3-85796C42D11B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4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A0B4B-83F2-428A-93E3-85796C42D11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1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720B6A86-380F-4838-9902-4AB189B7F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="" xmlns:a16="http://schemas.microsoft.com/office/drawing/2014/main" id="{E3BB5B4B-BC2D-4CC9-9329-E17533DC9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CD4CA49A-3305-4748-A0E5-0C743E628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CF4-A2DE-F54D-812E-0868B6D82AB2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BE86CFEA-0559-4789-B3E7-A4E1EB33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DDA2DE23-41FA-46A3-94AE-499332BC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58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8BB5CADA-1721-4064-9A1A-FDAA82B8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="" xmlns:a16="http://schemas.microsoft.com/office/drawing/2014/main" id="{C161277B-DB7E-46B2-A2E6-23A322B59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C70938E8-28E9-4260-BBA7-13FDB7C0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D80B-E077-DA47-A9F3-AF312F62AEA1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1CEB7AD1-C0BF-469E-B2E2-ABCE612A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80EFE496-8135-4E3F-9980-F41BE858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4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="" xmlns:a16="http://schemas.microsoft.com/office/drawing/2014/main" id="{46E34E0B-AB01-4062-A929-F261BE032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="" xmlns:a16="http://schemas.microsoft.com/office/drawing/2014/main" id="{1D2AF595-178A-42A5-B024-20316177B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1671CFE1-1F9F-4C9C-8844-94A2E0F5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2BB-FAD9-404A-8F88-59511535AD97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2D7E36B7-D577-487D-AE84-60BA9848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C30D35A2-281D-4FCA-9873-88378CA3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2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7B6BE07B-039F-492B-9066-8127D7D6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3EA6603F-2DC3-41D9-A0D9-DDC65C80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082DE23F-F58A-43B3-B5FB-B5535283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55005-34FA-1447-8BA4-E1D62F6DBBD5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A3E34485-58A3-47D6-986D-DC1F2A68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CF97AD7B-8AB3-4F66-A895-5FF8A86E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63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B08067E-D922-450C-A9DB-97C2902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6A9A7E14-7A23-43B1-9333-5718316B2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E0E16088-700E-4004-A9C9-621F8D36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338A-2B09-A146-AC19-8865680F7A5F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CC632788-A024-419F-8431-1A3B2AD7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37CDCE7E-0244-429F-A033-647F3CEE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90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9F922A71-B674-4775-88C2-7C2C32E1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04B1B055-1DAD-41E9-9596-9FBA335B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="" xmlns:a16="http://schemas.microsoft.com/office/drawing/2014/main" id="{3B0015BE-57EB-43A4-884D-5C3E31DBF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="" xmlns:a16="http://schemas.microsoft.com/office/drawing/2014/main" id="{119AAAB2-4BD8-449D-A69D-94B5E97A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8A68-752D-984B-9F3C-A1EE1BF63129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="" xmlns:a16="http://schemas.microsoft.com/office/drawing/2014/main" id="{984C8200-7528-4CC5-9CB7-EFD4CBE3F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E230297D-22DC-47AB-8F6C-4F110AB5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98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0ED90B6-A49A-436E-ACA0-B9766DC3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BEB605F4-A633-4205-8688-273E03E70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="" xmlns:a16="http://schemas.microsoft.com/office/drawing/2014/main" id="{5F65449F-1205-4727-9F79-67802F24D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="" xmlns:a16="http://schemas.microsoft.com/office/drawing/2014/main" id="{CA54ED3A-A81B-455D-834D-EB462F1ED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="" xmlns:a16="http://schemas.microsoft.com/office/drawing/2014/main" id="{97FDC843-E577-432A-9DC2-7C02B6E36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="" xmlns:a16="http://schemas.microsoft.com/office/drawing/2014/main" id="{CF1A7176-ED5B-4377-8C38-C6CCEDFA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16-18EB-C942-AABD-FDD02C116A1D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="" xmlns:a16="http://schemas.microsoft.com/office/drawing/2014/main" id="{896815A8-31D5-4210-98D1-3426F25C9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="" xmlns:a16="http://schemas.microsoft.com/office/drawing/2014/main" id="{C6FACE92-2B94-4CC0-9754-CB89BD27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88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BB343A0-14E5-4D9D-8DCB-6CDC3552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="" xmlns:a16="http://schemas.microsoft.com/office/drawing/2014/main" id="{A1F23D29-D33F-40BE-914D-7B741C29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EE449-AE4D-E545-8F25-41D179ACDC54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="" xmlns:a16="http://schemas.microsoft.com/office/drawing/2014/main" id="{36F86116-CD6C-4FC9-B73D-2F4FF59F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A502255F-3ABA-481F-BAF8-A356AF43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74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="" xmlns:a16="http://schemas.microsoft.com/office/drawing/2014/main" id="{5C4E48ED-38FB-4A97-BF4D-B93C54CB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5ABC-674A-5345-AF6F-63DC58F9BE78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="" xmlns:a16="http://schemas.microsoft.com/office/drawing/2014/main" id="{3D936104-3556-4F73-AE7A-6D5A91083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2E07A0B8-9DE5-4681-B5D6-56EE2767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94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2B1A1CEC-E32A-45B2-BBF1-F1A61340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DC6FC3DB-8194-4111-95EE-F70893DDF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E44F12CF-C505-427C-BC3D-162DE307F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="" xmlns:a16="http://schemas.microsoft.com/office/drawing/2014/main" id="{2F2CA720-15D5-47B9-93AC-9E8E3EF1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DB89-61BF-3E4C-AE62-8FA016C92CA2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="" xmlns:a16="http://schemas.microsoft.com/office/drawing/2014/main" id="{F398AAF5-9E83-4874-A26D-07D8699F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77BB0E61-E67F-4047-B55A-9BD605EC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75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4B8BEF1E-9920-4A83-8B04-5E006E55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="" xmlns:a16="http://schemas.microsoft.com/office/drawing/2014/main" id="{F72D7C58-83EC-430C-9E1E-0FDC97247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FAE627E3-6D2D-4E47-9920-8A5AFC56E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="" xmlns:a16="http://schemas.microsoft.com/office/drawing/2014/main" id="{8AED024A-72A8-4C77-AFF2-85E57CC3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FC51-6BA4-6744-9215-0C4444BD58E6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="" xmlns:a16="http://schemas.microsoft.com/office/drawing/2014/main" id="{BED1AA5E-2804-41F6-9E64-9289DF541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8CAF15B4-8EAB-4953-AB1A-00B192FA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593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="" xmlns:a16="http://schemas.microsoft.com/office/drawing/2014/main" id="{7A0FFBA1-F133-4802-851A-64BF314F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E8CEDE87-3CA6-4583-9356-B1C5F26B7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7146F6DE-5FE4-4AB8-A9FB-9CCDA931D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1496-7941-2746-AC30-42C4B05F89FB}" type="datetime1">
              <a:rPr kumimoji="1" lang="ja-JP" altLang="en-US" smtClean="0"/>
              <a:t>2017/9/26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7FBEC637-0E7C-4875-B125-D7E23869F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7F9220E7-E0D6-4528-8C34-22CF64C19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98BFE40D-1142-47B9-ADD5-00C97A88170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4702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ü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2531DDF-4F8A-440B-A464-AF89456D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800" y="1483031"/>
            <a:ext cx="10312400" cy="1909566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Broadway BT" panose="04040905080B02020502" pitchFamily="82" charset="0"/>
              </a:rPr>
              <a:t>応用ソフトウェア工学</a:t>
            </a:r>
            <a:r>
              <a:rPr kumimoji="1" lang="en-US" altLang="ja-JP" dirty="0">
                <a:latin typeface="Broadway BT" panose="04040905080B02020502" pitchFamily="82" charset="0"/>
              </a:rPr>
              <a:t/>
            </a:r>
            <a:br>
              <a:rPr kumimoji="1" lang="en-US" altLang="ja-JP" dirty="0">
                <a:latin typeface="Broadway BT" panose="04040905080B02020502" pitchFamily="82" charset="0"/>
              </a:rPr>
            </a:br>
            <a:r>
              <a:rPr kumimoji="1" lang="ja-JP" altLang="en-US" dirty="0">
                <a:latin typeface="Broadway BT" panose="04040905080B02020502" pitchFamily="82" charset="0"/>
              </a:rPr>
              <a:t>最終発表</a:t>
            </a:r>
          </a:p>
        </p:txBody>
      </p:sp>
      <p:sp>
        <p:nvSpPr>
          <p:cNvPr id="7" name="サブタイトル 2">
            <a:extLst>
              <a:ext uri="{FF2B5EF4-FFF2-40B4-BE49-F238E27FC236}">
                <a16:creationId xmlns="" xmlns:a16="http://schemas.microsoft.com/office/drawing/2014/main" id="{38218DE9-4966-4191-95A9-C2CDF1840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1582" y="3964237"/>
            <a:ext cx="4048836" cy="470503"/>
          </a:xfrm>
        </p:spPr>
        <p:txBody>
          <a:bodyPr>
            <a:noAutofit/>
          </a:bodyPr>
          <a:lstStyle/>
          <a:p>
            <a:r>
              <a:rPr lang="ja-JP" altLang="en-US" sz="3200" dirty="0"/>
              <a:t>チーム </a:t>
            </a:r>
            <a:r>
              <a:rPr lang="en-US" altLang="ja-JP" sz="3200" dirty="0"/>
              <a:t>SASAKI</a:t>
            </a:r>
            <a:endParaRPr kumimoji="1" lang="en-US" altLang="ja-JP" sz="2000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696918"/>
              </p:ext>
            </p:extLst>
          </p:nvPr>
        </p:nvGraphicFramePr>
        <p:xfrm>
          <a:off x="2700741" y="4434740"/>
          <a:ext cx="8128000" cy="10516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9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831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175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3944">
                <a:tc>
                  <a:txBody>
                    <a:bodyPr/>
                    <a:lstStyle/>
                    <a:p>
                      <a:r>
                        <a:rPr kumimoji="1" lang="en-US" altLang="ja-JP" sz="2800" dirty="0"/>
                        <a:t>1215084</a:t>
                      </a:r>
                      <a:endParaRPr kumimoji="1" lang="ja-JP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佐々木泰一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/>
                        <a:t>1215086</a:t>
                      </a:r>
                      <a:endParaRPr kumimoji="1" lang="ja-JP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澤田悟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3500">
                <a:tc>
                  <a:txBody>
                    <a:bodyPr/>
                    <a:lstStyle/>
                    <a:p>
                      <a:r>
                        <a:rPr kumimoji="1" lang="en-US" altLang="ja-JP" sz="2800" dirty="0"/>
                        <a:t>1215089</a:t>
                      </a:r>
                      <a:endParaRPr kumimoji="1" lang="ja-JP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高田駿督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/>
                        <a:t>1215095</a:t>
                      </a:r>
                      <a:endParaRPr kumimoji="1" lang="ja-JP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福田和馬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データセット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altLang="ja-JP" sz="2400" dirty="0"/>
              <a:t>5</a:t>
            </a:r>
            <a:r>
              <a:rPr lang="ja-JP" altLang="en-US" sz="2400" dirty="0"/>
              <a:t>クラス</a:t>
            </a:r>
            <a:endParaRPr lang="en-US" altLang="ja-JP" sz="2400" dirty="0"/>
          </a:p>
          <a:p>
            <a:pPr marL="800100" lvl="1" indent="-342900"/>
            <a:r>
              <a:rPr lang="ja-JP" altLang="en-US" dirty="0"/>
              <a:t>なす、トマト、じゃがいも、にんじん、ブロッコリー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/>
              <a:t>1</a:t>
            </a:r>
            <a:r>
              <a:rPr lang="ja-JP" altLang="en-US" sz="2400" dirty="0"/>
              <a:t>クラス</a:t>
            </a:r>
            <a:r>
              <a:rPr lang="ja-JP" altLang="en-US" sz="2400" dirty="0" smtClean="0"/>
              <a:t>あたり</a:t>
            </a:r>
            <a:r>
              <a:rPr lang="en-US" altLang="ja-JP" sz="2400" dirty="0" smtClean="0"/>
              <a:t>1602</a:t>
            </a:r>
            <a:r>
              <a:rPr lang="ja-JP" altLang="en-US" sz="2400" dirty="0" smtClean="0"/>
              <a:t>枚</a:t>
            </a:r>
            <a:endParaRPr lang="en-US" altLang="ja-JP" sz="2400" dirty="0"/>
          </a:p>
          <a:p>
            <a:pPr marL="800100" lvl="1" indent="-342900"/>
            <a:r>
              <a:rPr lang="en-US" altLang="ja-JP" dirty="0"/>
              <a:t>1</a:t>
            </a:r>
            <a:r>
              <a:rPr lang="ja-JP" altLang="en-US" dirty="0"/>
              <a:t>枚の画像から画像処理により</a:t>
            </a:r>
            <a:r>
              <a:rPr lang="en-US" altLang="ja-JP" dirty="0"/>
              <a:t>18</a:t>
            </a:r>
            <a:r>
              <a:rPr lang="ja-JP" altLang="en-US" dirty="0"/>
              <a:t>種類</a:t>
            </a:r>
            <a:r>
              <a:rPr lang="ja-JP" altLang="en-US" dirty="0" smtClean="0"/>
              <a:t>生成</a:t>
            </a:r>
            <a:endParaRPr lang="en-US" altLang="ja-JP" dirty="0" smtClean="0"/>
          </a:p>
          <a:p>
            <a:pPr marL="800100" lvl="1" indent="-342900"/>
            <a:r>
              <a:rPr lang="ja-JP" altLang="en-US" dirty="0" smtClean="0"/>
              <a:t>インターネット上の画像と実物の画像を使用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29" y="3913883"/>
            <a:ext cx="2409398" cy="18118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 flipH="1">
            <a:off x="3810617" y="5433020"/>
            <a:ext cx="1413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平滑化</a:t>
            </a:r>
            <a:endParaRPr lang="en-US" altLang="ja-JP" dirty="0" smtClean="0"/>
          </a:p>
          <a:p>
            <a:r>
              <a:rPr lang="ja-JP" altLang="en-US" dirty="0" smtClean="0"/>
              <a:t>ノイズ付加</a:t>
            </a:r>
            <a:endParaRPr lang="en-US" altLang="ja-JP" dirty="0" smtClean="0"/>
          </a:p>
          <a:p>
            <a:r>
              <a:rPr lang="ja-JP" altLang="en-US" dirty="0" smtClean="0"/>
              <a:t>反転</a:t>
            </a:r>
            <a:r>
              <a:rPr lang="en-US" altLang="ja-JP" dirty="0" smtClean="0"/>
              <a:t>  etc...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72" y="4009893"/>
            <a:ext cx="1641644" cy="123451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455" y="4009895"/>
            <a:ext cx="1641644" cy="12345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80" y="4009892"/>
            <a:ext cx="1641644" cy="1234516"/>
          </a:xfrm>
          <a:prstGeom prst="rect">
            <a:avLst/>
          </a:prstGeom>
        </p:spPr>
      </p:pic>
      <p:sp>
        <p:nvSpPr>
          <p:cNvPr id="10" name="下矢印 9"/>
          <p:cNvSpPr/>
          <p:nvPr/>
        </p:nvSpPr>
        <p:spPr>
          <a:xfrm rot="16200000">
            <a:off x="4081025" y="4464937"/>
            <a:ext cx="875706" cy="6832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6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altLang="ja-JP" dirty="0"/>
              <a:t>SVM(linear)</a:t>
            </a:r>
            <a:r>
              <a:rPr lang="ja-JP" altLang="en-US" dirty="0"/>
              <a:t>を用いて、識別器を作成</a:t>
            </a:r>
            <a:endParaRPr lang="en-US" altLang="ja-JP" dirty="0"/>
          </a:p>
          <a:p>
            <a:pPr marL="800100" lvl="1" indent="-342900"/>
            <a:r>
              <a:rPr lang="ja-JP" altLang="en-US" dirty="0"/>
              <a:t>特徴量に</a:t>
            </a:r>
            <a:r>
              <a:rPr lang="en-US" altLang="ja-JP" dirty="0"/>
              <a:t>HOG</a:t>
            </a:r>
            <a:r>
              <a:rPr lang="ja-JP" altLang="en-US" dirty="0"/>
              <a:t>を使用</a:t>
            </a:r>
            <a:endParaRPr lang="en-US" altLang="ja-JP" dirty="0"/>
          </a:p>
          <a:p>
            <a:pPr marL="285750" indent="-285750">
              <a:buFont typeface="Arial" charset="0"/>
              <a:buChar char="•"/>
            </a:pP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識別器の作成と食材の識別</a:t>
            </a:r>
            <a:r>
              <a:rPr lang="en-US" altLang="ja-JP" dirty="0" smtClean="0"/>
              <a:t> (1/3)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3"/>
          <a:stretch/>
        </p:blipFill>
        <p:spPr>
          <a:xfrm>
            <a:off x="1175637" y="3243740"/>
            <a:ext cx="4840885" cy="194506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 flipH="1">
            <a:off x="2258574" y="5188807"/>
            <a:ext cx="267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Confusion Matrix</a:t>
            </a:r>
          </a:p>
        </p:txBody>
      </p:sp>
      <p:sp>
        <p:nvSpPr>
          <p:cNvPr id="7" name="テキスト ボックス 6"/>
          <p:cNvSpPr txBox="1"/>
          <p:nvPr/>
        </p:nvSpPr>
        <p:spPr>
          <a:xfrm flipH="1">
            <a:off x="6176359" y="3385277"/>
            <a:ext cx="5376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学習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データセットの</a:t>
            </a:r>
            <a:r>
              <a:rPr lang="en-US" altLang="ja-JP" sz="2400" dirty="0" smtClean="0"/>
              <a:t>7</a:t>
            </a:r>
            <a:r>
              <a:rPr lang="ja-JP" altLang="en-US" sz="2400" dirty="0" smtClean="0"/>
              <a:t>割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テスト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データセットの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割</a:t>
            </a:r>
            <a:endParaRPr kumimoji="1" lang="en-US" altLang="ja-JP" sz="2400" dirty="0" smtClean="0"/>
          </a:p>
        </p:txBody>
      </p:sp>
      <p:sp>
        <p:nvSpPr>
          <p:cNvPr id="18" name="右矢印 17"/>
          <p:cNvSpPr/>
          <p:nvPr/>
        </p:nvSpPr>
        <p:spPr>
          <a:xfrm>
            <a:off x="6674867" y="4277857"/>
            <a:ext cx="341194" cy="313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143846" y="4216274"/>
            <a:ext cx="47307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識別率は</a:t>
            </a:r>
            <a:r>
              <a:rPr lang="en-US" altLang="ja-JP" sz="2400" dirty="0"/>
              <a:t>99.4%</a:t>
            </a:r>
            <a:r>
              <a:rPr lang="ja-JP" altLang="en-US" sz="2400" dirty="0"/>
              <a:t>だが</a:t>
            </a:r>
            <a:r>
              <a:rPr lang="ja-JP" altLang="en-US" sz="2400" dirty="0" smtClean="0"/>
              <a:t>、</a:t>
            </a:r>
            <a:endParaRPr lang="en-US" altLang="ja-JP" sz="2400" dirty="0" smtClean="0"/>
          </a:p>
          <a:p>
            <a:r>
              <a:rPr lang="ja-JP" altLang="en-US" sz="2400" dirty="0" smtClean="0"/>
              <a:t>識別結果はなすが大半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過学習？</a:t>
            </a:r>
            <a:r>
              <a:rPr lang="en-US" altLang="ja-JP" sz="2400" dirty="0" smtClean="0"/>
              <a:t>)</a:t>
            </a:r>
            <a:endParaRPr lang="en-US" altLang="ja-JP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92E6-A3CF-4A48-AF9D-C2452CB9794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識別器の作成と</a:t>
            </a:r>
            <a:r>
              <a:rPr kumimoji="1" lang="ja-JP" altLang="en-US" dirty="0" smtClean="0"/>
              <a:t>食材の識別</a:t>
            </a:r>
            <a:r>
              <a:rPr kumimoji="1" lang="en-US" altLang="ja-JP" dirty="0" smtClean="0"/>
              <a:t> (2/3)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CNN</a:t>
            </a:r>
            <a:r>
              <a:rPr lang="ja-JP" altLang="en-US" dirty="0" smtClean="0"/>
              <a:t>を用いて、識別器を作成</a:t>
            </a:r>
            <a:endParaRPr lang="en-US" altLang="ja-JP" dirty="0" smtClean="0"/>
          </a:p>
          <a:p>
            <a:pPr lvl="1"/>
            <a:r>
              <a:rPr lang="en-US" altLang="ja-JP" dirty="0"/>
              <a:t> </a:t>
            </a:r>
            <a:r>
              <a:rPr lang="ja-JP" altLang="en-US" dirty="0" smtClean="0"/>
              <a:t>入力画像サイズ、層の数、ハイパーパラメータの調整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934" y="2663409"/>
            <a:ext cx="331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mtClean="0"/>
              <a:t>入力画像：</a:t>
            </a:r>
            <a:r>
              <a:rPr lang="en-US" altLang="ja-JP" sz="2000" dirty="0" smtClean="0"/>
              <a:t>64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x 64 x 3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046347" y="3314054"/>
            <a:ext cx="3571875" cy="562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smtClean="0">
                <a:solidFill>
                  <a:sysClr val="windowText" lastClr="000000"/>
                </a:solidFill>
              </a:rPr>
              <a:t>Convolution</a:t>
            </a:r>
            <a:endParaRPr kumimoji="1" lang="ja-JP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046347" y="4094073"/>
            <a:ext cx="3571875" cy="562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ysClr val="windowText" lastClr="000000"/>
                </a:solidFill>
              </a:rPr>
              <a:t>Convolution</a:t>
            </a:r>
            <a:endParaRPr kumimoji="1" lang="ja-JP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046347" y="4874092"/>
            <a:ext cx="3571875" cy="562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ysClr val="windowText" lastClr="000000"/>
                </a:solidFill>
              </a:rPr>
              <a:t>Pooling</a:t>
            </a:r>
            <a:endParaRPr kumimoji="1" lang="ja-JP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46347" y="5654111"/>
            <a:ext cx="3571875" cy="562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ysClr val="windowText" lastClr="000000"/>
                </a:solidFill>
              </a:rPr>
              <a:t>Dropout</a:t>
            </a:r>
            <a:endParaRPr kumimoji="1" lang="ja-JP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420702" y="3314053"/>
            <a:ext cx="3571875" cy="562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ysClr val="windowText" lastClr="000000"/>
                </a:solidFill>
              </a:rPr>
              <a:t>Flatten</a:t>
            </a:r>
            <a:endParaRPr kumimoji="1" lang="ja-JP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20703" y="4094181"/>
            <a:ext cx="3571875" cy="562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ysClr val="windowText" lastClr="000000"/>
                </a:solidFill>
              </a:rPr>
              <a:t>全結合</a:t>
            </a:r>
            <a:endParaRPr kumimoji="1" lang="ja-JP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420703" y="4874309"/>
            <a:ext cx="3571875" cy="562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>
                <a:solidFill>
                  <a:sysClr val="windowText" lastClr="000000"/>
                </a:solidFill>
              </a:rPr>
              <a:t>Dropout</a:t>
            </a:r>
            <a:endParaRPr kumimoji="1" lang="ja-JP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420702" y="5654436"/>
            <a:ext cx="3571875" cy="562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ysClr val="windowText" lastClr="000000"/>
                </a:solidFill>
              </a:rPr>
              <a:t>全結合</a:t>
            </a:r>
            <a:endParaRPr kumimoji="1" lang="ja-JP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カギ線コネクタ 20"/>
          <p:cNvCxnSpPr>
            <a:stCxn id="15" idx="3"/>
            <a:endCxn id="16" idx="1"/>
          </p:cNvCxnSpPr>
          <p:nvPr/>
        </p:nvCxnSpPr>
        <p:spPr>
          <a:xfrm flipV="1">
            <a:off x="5618222" y="3595367"/>
            <a:ext cx="802480" cy="234005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>
            <a:stCxn id="6" idx="2"/>
            <a:endCxn id="13" idx="0"/>
          </p:cNvCxnSpPr>
          <p:nvPr/>
        </p:nvCxnSpPr>
        <p:spPr>
          <a:xfrm>
            <a:off x="3832285" y="3876681"/>
            <a:ext cx="0" cy="21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3832285" y="4656700"/>
            <a:ext cx="0" cy="21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832285" y="5436719"/>
            <a:ext cx="0" cy="21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stCxn id="16" idx="2"/>
            <a:endCxn id="17" idx="0"/>
          </p:cNvCxnSpPr>
          <p:nvPr/>
        </p:nvCxnSpPr>
        <p:spPr>
          <a:xfrm>
            <a:off x="8206640" y="3876680"/>
            <a:ext cx="1" cy="217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8193543" y="4655747"/>
            <a:ext cx="1" cy="217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8180446" y="5434814"/>
            <a:ext cx="1" cy="217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>
            <a:off x="3832284" y="3096661"/>
            <a:ext cx="0" cy="21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8180446" y="6232923"/>
            <a:ext cx="1" cy="217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55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識別器の作成と</a:t>
            </a:r>
            <a:r>
              <a:rPr kumimoji="1" lang="ja-JP" altLang="en-US" dirty="0" smtClean="0"/>
              <a:t>食材の識別</a:t>
            </a:r>
            <a:r>
              <a:rPr kumimoji="1" lang="en-US" altLang="ja-JP" dirty="0" smtClean="0"/>
              <a:t> (</a:t>
            </a:r>
            <a:r>
              <a:rPr lang="en-US" altLang="ja-JP" dirty="0" smtClean="0"/>
              <a:t>3</a:t>
            </a:r>
            <a:r>
              <a:rPr kumimoji="1" lang="en-US" altLang="ja-JP" dirty="0" smtClean="0"/>
              <a:t>/3)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CNN</a:t>
            </a:r>
            <a:r>
              <a:rPr lang="ja-JP" altLang="en-US" dirty="0" smtClean="0"/>
              <a:t>を用いて、識別器を作成</a:t>
            </a:r>
            <a:endParaRPr lang="en-US" altLang="ja-JP" dirty="0" smtClean="0"/>
          </a:p>
          <a:p>
            <a:pPr lvl="1"/>
            <a:r>
              <a:rPr lang="en-US" altLang="ja-JP" dirty="0"/>
              <a:t> </a:t>
            </a:r>
            <a:r>
              <a:rPr lang="ja-JP" altLang="en-US" dirty="0" smtClean="0"/>
              <a:t>入力画像サイズ、層の数、ハイパーパラメータの調整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6176359" y="3385277"/>
            <a:ext cx="5376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学習</a:t>
            </a:r>
            <a:r>
              <a:rPr lang="en-US" altLang="ja-JP" sz="2400" dirty="0" smtClean="0"/>
              <a:t>: </a:t>
            </a:r>
            <a:r>
              <a:rPr lang="ja-JP" altLang="en-US" sz="2400" dirty="0" smtClean="0"/>
              <a:t>データセットの</a:t>
            </a:r>
            <a:r>
              <a:rPr lang="en-US" altLang="ja-JP" sz="2400" dirty="0" smtClean="0"/>
              <a:t>7</a:t>
            </a:r>
            <a:r>
              <a:rPr lang="ja-JP" altLang="en-US" sz="2400" dirty="0" smtClean="0"/>
              <a:t>割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テスト</a:t>
            </a:r>
            <a:r>
              <a:rPr kumimoji="1" lang="en-US" altLang="ja-JP" sz="2400" dirty="0" smtClean="0"/>
              <a:t>: </a:t>
            </a:r>
            <a:r>
              <a:rPr kumimoji="1" lang="ja-JP" altLang="en-US" sz="2400" dirty="0" smtClean="0"/>
              <a:t>データセットの</a:t>
            </a:r>
            <a:r>
              <a:rPr lang="en-US" altLang="ja-JP" sz="2400" dirty="0" smtClean="0"/>
              <a:t>3</a:t>
            </a:r>
            <a:r>
              <a:rPr kumimoji="1" lang="ja-JP" altLang="en-US" sz="2400" dirty="0" smtClean="0"/>
              <a:t>割</a:t>
            </a:r>
            <a:endParaRPr kumimoji="1" lang="en-US" altLang="ja-JP" sz="2400" dirty="0" smtClean="0"/>
          </a:p>
        </p:txBody>
      </p:sp>
      <p:sp>
        <p:nvSpPr>
          <p:cNvPr id="9" name="右矢印 8"/>
          <p:cNvSpPr/>
          <p:nvPr/>
        </p:nvSpPr>
        <p:spPr>
          <a:xfrm>
            <a:off x="6674867" y="4277857"/>
            <a:ext cx="341194" cy="313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43846" y="4216274"/>
            <a:ext cx="48622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識別率</a:t>
            </a:r>
            <a:r>
              <a:rPr lang="ja-JP" altLang="en-US" sz="2400" dirty="0" smtClean="0"/>
              <a:t>は</a:t>
            </a:r>
            <a:r>
              <a:rPr lang="en-US" altLang="ja-JP" sz="2400" dirty="0" smtClean="0"/>
              <a:t>79.9%</a:t>
            </a:r>
            <a:r>
              <a:rPr lang="ja-JP" altLang="en-US" sz="2400" dirty="0"/>
              <a:t>だが</a:t>
            </a:r>
            <a:r>
              <a:rPr lang="ja-JP" altLang="en-US" sz="2400" dirty="0" smtClean="0"/>
              <a:t>、</a:t>
            </a:r>
            <a:endParaRPr lang="en-US" altLang="ja-JP" sz="2400" dirty="0" smtClean="0"/>
          </a:p>
          <a:p>
            <a:r>
              <a:rPr lang="ja-JP" altLang="en-US" sz="2400" dirty="0" smtClean="0"/>
              <a:t>実際の認識精度は</a:t>
            </a:r>
            <a:r>
              <a:rPr lang="en-US" altLang="ja-JP" sz="2400" dirty="0" smtClean="0"/>
              <a:t>SVM</a:t>
            </a:r>
            <a:r>
              <a:rPr lang="ja-JP" altLang="en-US" sz="2400" dirty="0" smtClean="0"/>
              <a:t>に比べ向上</a:t>
            </a:r>
            <a:endParaRPr lang="en-US" altLang="ja-JP" sz="2400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7" y="3357536"/>
            <a:ext cx="4780596" cy="1717474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 flipH="1">
            <a:off x="2258574" y="5188807"/>
            <a:ext cx="267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43139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8964EE72-8F44-4A74-83CB-0CA16F81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レシピ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取得</a:t>
            </a:r>
            <a:endParaRPr kumimoji="1" lang="ja-JP" altLang="en-US" dirty="0"/>
          </a:p>
        </p:txBody>
      </p:sp>
      <p:sp>
        <p:nvSpPr>
          <p:cNvPr id="5" name="矢印: 環状 20">
            <a:extLst>
              <a:ext uri="{FF2B5EF4-FFF2-40B4-BE49-F238E27FC236}">
                <a16:creationId xmlns="" xmlns:a16="http://schemas.microsoft.com/office/drawing/2014/main" id="{8813A381-8B39-4BFF-B75A-4D39553AF322}"/>
              </a:ext>
            </a:extLst>
          </p:cNvPr>
          <p:cNvSpPr/>
          <p:nvPr/>
        </p:nvSpPr>
        <p:spPr>
          <a:xfrm rot="5799749">
            <a:off x="7933544" y="3608744"/>
            <a:ext cx="2231039" cy="2671340"/>
          </a:xfrm>
          <a:prstGeom prst="circularArrow">
            <a:avLst>
              <a:gd name="adj1" fmla="val 0"/>
              <a:gd name="adj2" fmla="val 653871"/>
              <a:gd name="adj3" fmla="val 20544808"/>
              <a:gd name="adj4" fmla="val 10681521"/>
              <a:gd name="adj5" fmla="val 86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6" name="グループ化 23">
            <a:extLst>
              <a:ext uri="{FF2B5EF4-FFF2-40B4-BE49-F238E27FC236}">
                <a16:creationId xmlns="" xmlns:a16="http://schemas.microsoft.com/office/drawing/2014/main" id="{08A7E2CD-EF0B-4152-9E1B-D6551DA5E359}"/>
              </a:ext>
            </a:extLst>
          </p:cNvPr>
          <p:cNvGrpSpPr/>
          <p:nvPr/>
        </p:nvGrpSpPr>
        <p:grpSpPr>
          <a:xfrm>
            <a:off x="9088520" y="4546381"/>
            <a:ext cx="1907500" cy="788889"/>
            <a:chOff x="9713639" y="2359702"/>
            <a:chExt cx="1907500" cy="788889"/>
          </a:xfrm>
          <a:solidFill>
            <a:schemeClr val="bg1"/>
          </a:solidFill>
        </p:grpSpPr>
        <p:sp>
          <p:nvSpPr>
            <p:cNvPr id="7" name="楕円 22">
              <a:extLst>
                <a:ext uri="{FF2B5EF4-FFF2-40B4-BE49-F238E27FC236}">
                  <a16:creationId xmlns="" xmlns:a16="http://schemas.microsoft.com/office/drawing/2014/main" id="{3D360043-1C3F-4122-9652-1742258E2201}"/>
                </a:ext>
              </a:extLst>
            </p:cNvPr>
            <p:cNvSpPr/>
            <p:nvPr/>
          </p:nvSpPr>
          <p:spPr>
            <a:xfrm>
              <a:off x="9713639" y="2359702"/>
              <a:ext cx="1907357" cy="78888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="" xmlns:a16="http://schemas.microsoft.com/office/drawing/2014/main" id="{08D3B662-5837-4B3D-A42F-849690E22705}"/>
                </a:ext>
              </a:extLst>
            </p:cNvPr>
            <p:cNvSpPr txBox="1"/>
            <p:nvPr/>
          </p:nvSpPr>
          <p:spPr>
            <a:xfrm>
              <a:off x="9713782" y="2431576"/>
              <a:ext cx="1907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/>
                <a:t>ID</a:t>
              </a:r>
              <a:r>
                <a:rPr lang="ja-JP" altLang="en-US" dirty="0"/>
                <a:t>から</a:t>
              </a:r>
              <a:endParaRPr lang="en-US" altLang="ja-JP" dirty="0"/>
            </a:p>
            <a:p>
              <a:pPr algn="ctr"/>
              <a:r>
                <a:rPr lang="ja-JP" altLang="en-US" dirty="0"/>
                <a:t>レシピを検索</a:t>
              </a:r>
              <a:endParaRPr kumimoji="1" lang="ja-JP" altLang="en-US" dirty="0"/>
            </a:p>
          </p:txBody>
        </p:sp>
      </p:grpSp>
      <p:grpSp>
        <p:nvGrpSpPr>
          <p:cNvPr id="9" name="グループ化 14">
            <a:extLst>
              <a:ext uri="{FF2B5EF4-FFF2-40B4-BE49-F238E27FC236}">
                <a16:creationId xmlns="" xmlns:a16="http://schemas.microsoft.com/office/drawing/2014/main" id="{E2485292-843A-4D4B-A0D8-B3AE9C823F57}"/>
              </a:ext>
            </a:extLst>
          </p:cNvPr>
          <p:cNvGrpSpPr/>
          <p:nvPr/>
        </p:nvGrpSpPr>
        <p:grpSpPr>
          <a:xfrm>
            <a:off x="1416348" y="5335270"/>
            <a:ext cx="7596288" cy="1092368"/>
            <a:chOff x="2642937" y="4518543"/>
            <a:chExt cx="7107397" cy="1611983"/>
          </a:xfrm>
          <a:solidFill>
            <a:schemeClr val="bg1">
              <a:lumMod val="85000"/>
            </a:schemeClr>
          </a:solidFill>
        </p:grpSpPr>
        <p:grpSp>
          <p:nvGrpSpPr>
            <p:cNvPr id="10" name="グループ化 10">
              <a:extLst>
                <a:ext uri="{FF2B5EF4-FFF2-40B4-BE49-F238E27FC236}">
                  <a16:creationId xmlns="" xmlns:a16="http://schemas.microsoft.com/office/drawing/2014/main" id="{07DA2AA9-0524-4F11-9819-536B262DE91A}"/>
                </a:ext>
              </a:extLst>
            </p:cNvPr>
            <p:cNvGrpSpPr/>
            <p:nvPr/>
          </p:nvGrpSpPr>
          <p:grpSpPr>
            <a:xfrm>
              <a:off x="2642937" y="4518543"/>
              <a:ext cx="7107397" cy="1611983"/>
              <a:chOff x="876692" y="3195273"/>
              <a:chExt cx="6465231" cy="1611983"/>
            </a:xfrm>
            <a:grpFill/>
          </p:grpSpPr>
          <p:sp>
            <p:nvSpPr>
              <p:cNvPr id="12" name="四角形: 角を丸くする 11">
                <a:extLst>
                  <a:ext uri="{FF2B5EF4-FFF2-40B4-BE49-F238E27FC236}">
                    <a16:creationId xmlns="" xmlns:a16="http://schemas.microsoft.com/office/drawing/2014/main" id="{6FD5016E-3AAA-4B19-A4AD-6705841C5D49}"/>
                  </a:ext>
                </a:extLst>
              </p:cNvPr>
              <p:cNvSpPr/>
              <p:nvPr/>
            </p:nvSpPr>
            <p:spPr>
              <a:xfrm>
                <a:off x="876692" y="3195273"/>
                <a:ext cx="6465231" cy="161198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" name="Rectangle 3">
                <a:extLst>
                  <a:ext uri="{FF2B5EF4-FFF2-40B4-BE49-F238E27FC236}">
                    <a16:creationId xmlns="" xmlns:a16="http://schemas.microsoft.com/office/drawing/2014/main" id="{78A11A18-0A09-40AF-AC0B-A545B18F3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2106" y="3838852"/>
                <a:ext cx="6244266" cy="36933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ja-JP" altLang="ja-JP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="" xmlns:a16="http://schemas.microsoft.com/office/drawing/2014/main" id="{109095E7-B22E-4052-B561-18F474BA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103" y="4625438"/>
              <a:ext cx="6830127" cy="136253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ja-JP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50" charset="-128"/>
                </a:rPr>
                <a:t>recipeId": </a:t>
              </a:r>
              <a:r>
                <a:rPr kumimoji="0" lang="ja-JP" altLang="ja-JP" dirty="0">
                  <a:latin typeface="Arial Unicode MS" panose="020B0604020202020204" pitchFamily="50" charset="-128"/>
                </a:rPr>
                <a:t>1010011230,</a:t>
              </a:r>
              <a:endParaRPr kumimoji="0" lang="ja-JP" altLang="ja-JP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8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ja-JP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50" charset="-128"/>
                </a:rPr>
                <a:t>"recipeTitle": </a:t>
              </a:r>
              <a:r>
                <a:rPr kumimoji="0" lang="ja-JP" altLang="ja-JP" dirty="0">
                  <a:latin typeface="Arial Unicode MS" panose="020B0604020202020204" pitchFamily="50" charset="-128"/>
                </a:rPr>
                <a:t>"なすがとろける✿簡単❤焼きなすの煮びたし"</a:t>
              </a:r>
              <a:r>
                <a:rPr kumimoji="0" lang="ja-JP" altLang="ja-JP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50" charset="-128"/>
                </a:rPr>
                <a:t>,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ja-JP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50" charset="-128"/>
                </a:rPr>
                <a:t>"recipeUrl": </a:t>
              </a:r>
              <a:r>
                <a:rPr kumimoji="0" lang="ja-JP" altLang="ja-JP" dirty="0">
                  <a:latin typeface="Arial Unicode MS" panose="020B0604020202020204" pitchFamily="50" charset="-128"/>
                </a:rPr>
                <a:t>" https://recipe.rakuten.co.jp/recipe/1010011230/ "</a:t>
              </a:r>
              <a:r>
                <a:rPr kumimoji="0" lang="ja-JP" altLang="ja-JP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50" charset="-128"/>
                </a:rPr>
                <a:t>,</a:t>
              </a:r>
              <a:r>
                <a:rPr kumimoji="0" lang="ja-JP" altLang="ja-JP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ja-JP" dirty="0">
                <a:latin typeface="Arial" panose="020B0604020202020204" pitchFamily="34" charset="0"/>
              </a:endParaRPr>
            </a:p>
          </p:txBody>
        </p:sp>
      </p:grp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2C454A7D-2C2D-4011-B4AD-DD2E10C3FD04}"/>
              </a:ext>
            </a:extLst>
          </p:cNvPr>
          <p:cNvSpPr/>
          <p:nvPr/>
        </p:nvSpPr>
        <p:spPr>
          <a:xfrm>
            <a:off x="1416348" y="3034264"/>
            <a:ext cx="3554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「楽天レシピカテゴリ一覧</a:t>
            </a:r>
            <a:r>
              <a:rPr lang="en-US" altLang="ja-JP" dirty="0"/>
              <a:t>API</a:t>
            </a:r>
            <a:r>
              <a:rPr lang="ja-JP" altLang="en-US" dirty="0"/>
              <a:t>」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24B15F3D-7AC3-4113-A4F4-566A91445B35}"/>
              </a:ext>
            </a:extLst>
          </p:cNvPr>
          <p:cNvSpPr/>
          <p:nvPr/>
        </p:nvSpPr>
        <p:spPr>
          <a:xfrm>
            <a:off x="1416348" y="4997569"/>
            <a:ext cx="447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「楽天レシピカテゴリ別ランキング</a:t>
            </a:r>
            <a:r>
              <a:rPr lang="en-US" altLang="ja-JP" dirty="0"/>
              <a:t>API</a:t>
            </a:r>
            <a:r>
              <a:rPr lang="ja-JP" altLang="en-US" dirty="0"/>
              <a:t>」</a:t>
            </a:r>
          </a:p>
        </p:txBody>
      </p:sp>
      <p:grpSp>
        <p:nvGrpSpPr>
          <p:cNvPr id="16" name="図形グループ 21">
            <a:extLst>
              <a:ext uri="{FF2B5EF4-FFF2-40B4-BE49-F238E27FC236}">
                <a16:creationId xmlns="" xmlns:a16="http://schemas.microsoft.com/office/drawing/2014/main" id="{320987A8-F8AD-4106-9FAE-E657FC1872D2}"/>
              </a:ext>
            </a:extLst>
          </p:cNvPr>
          <p:cNvGrpSpPr/>
          <p:nvPr/>
        </p:nvGrpSpPr>
        <p:grpSpPr>
          <a:xfrm>
            <a:off x="1416348" y="3379793"/>
            <a:ext cx="7596288" cy="1322935"/>
            <a:chOff x="1685777" y="3131501"/>
            <a:chExt cx="7596288" cy="1438448"/>
          </a:xfrm>
        </p:grpSpPr>
        <p:grpSp>
          <p:nvGrpSpPr>
            <p:cNvPr id="17" name="グループ化 4">
              <a:extLst>
                <a:ext uri="{FF2B5EF4-FFF2-40B4-BE49-F238E27FC236}">
                  <a16:creationId xmlns="" xmlns:a16="http://schemas.microsoft.com/office/drawing/2014/main" id="{D8913EEB-7731-4A99-9FA4-E7727F298BAA}"/>
                </a:ext>
              </a:extLst>
            </p:cNvPr>
            <p:cNvGrpSpPr/>
            <p:nvPr/>
          </p:nvGrpSpPr>
          <p:grpSpPr>
            <a:xfrm>
              <a:off x="1685777" y="3131501"/>
              <a:ext cx="7596288" cy="1438448"/>
              <a:chOff x="876692" y="3195273"/>
              <a:chExt cx="6465231" cy="1611983"/>
            </a:xfrm>
            <a:solidFill>
              <a:schemeClr val="bg1">
                <a:lumMod val="85000"/>
              </a:schemeClr>
            </a:solidFill>
          </p:grpSpPr>
          <p:sp>
            <p:nvSpPr>
              <p:cNvPr id="19" name="四角形: 角を丸くする 5">
                <a:extLst>
                  <a:ext uri="{FF2B5EF4-FFF2-40B4-BE49-F238E27FC236}">
                    <a16:creationId xmlns="" xmlns:a16="http://schemas.microsoft.com/office/drawing/2014/main" id="{64322326-B8B6-40DF-9F02-F030740119E6}"/>
                  </a:ext>
                </a:extLst>
              </p:cNvPr>
              <p:cNvSpPr/>
              <p:nvPr/>
            </p:nvSpPr>
            <p:spPr>
              <a:xfrm>
                <a:off x="876692" y="3195273"/>
                <a:ext cx="6465231" cy="161198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Rectangle 3">
                <a:extLst>
                  <a:ext uri="{FF2B5EF4-FFF2-40B4-BE49-F238E27FC236}">
                    <a16:creationId xmlns="" xmlns:a16="http://schemas.microsoft.com/office/drawing/2014/main" id="{C409C1AC-19F5-4D45-8712-677F54FA2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7657" y="3350951"/>
                <a:ext cx="6098714" cy="1345137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ja-JP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50" charset="-128"/>
                  </a:rPr>
                  <a:t>"categoryId": </a:t>
                </a:r>
                <a:r>
                  <a:rPr kumimoji="0" lang="en-US" altLang="ja-JP" dirty="0">
                    <a:latin typeface="Arial Unicode MS" panose="020B0604020202020204" pitchFamily="50" charset="-128"/>
                  </a:rPr>
                  <a:t>447</a:t>
                </a:r>
                <a:r>
                  <a:rPr kumimoji="0" lang="ja-JP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50" charset="-128"/>
                  </a:rPr>
                  <a:t>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ja-JP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50" charset="-128"/>
                  </a:rPr>
                  <a:t>“categoryName”: “</a:t>
                </a:r>
                <a:r>
                  <a:rPr kumimoji="0" lang="ja-JP" altLang="en-US" dirty="0">
                    <a:latin typeface="Arial Unicode MS" panose="020B0604020202020204" pitchFamily="50" charset="-128"/>
                  </a:rPr>
                  <a:t>なす</a:t>
                </a:r>
                <a:r>
                  <a:rPr kumimoji="0" lang="ja-JP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50" charset="-128"/>
                  </a:rPr>
                  <a:t>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ja-JP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50" charset="-128"/>
                  </a:rPr>
                  <a:t>"categoryUrl": "https://recipe.rakuten.co.jp/category/12-4</a:t>
                </a:r>
                <a:r>
                  <a:rPr kumimoji="0" lang="en-US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50" charset="-128"/>
                  </a:rPr>
                  <a:t>47</a:t>
                </a:r>
                <a:r>
                  <a:rPr kumimoji="0" lang="ja-JP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50" charset="-128"/>
                  </a:rPr>
                  <a:t>/",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ja-JP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50" charset="-128"/>
                  </a:rPr>
                  <a:t>"parentCategoryId": ”</a:t>
                </a:r>
                <a:r>
                  <a:rPr kumimoji="0" lang="en-US" altLang="ja-JP" dirty="0">
                    <a:latin typeface="Arial Unicode MS" panose="020B0604020202020204" pitchFamily="50" charset="-128"/>
                  </a:rPr>
                  <a:t>12</a:t>
                </a:r>
                <a:r>
                  <a:rPr kumimoji="0" lang="ja-JP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50" charset="-128"/>
                  </a:rPr>
                  <a:t>"</a:t>
                </a:r>
                <a:r>
                  <a:rPr kumimoji="0" lang="ja-JP" altLang="ja-JP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ja-JP" altLang="ja-JP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8" name="直線コネクタ 17">
              <a:extLst>
                <a:ext uri="{FF2B5EF4-FFF2-40B4-BE49-F238E27FC236}">
                  <a16:creationId xmlns="" xmlns:a16="http://schemas.microsoft.com/office/drawing/2014/main" id="{15364C2F-4711-4D21-9F59-3F7B75A0BE7A}"/>
                </a:ext>
              </a:extLst>
            </p:cNvPr>
            <p:cNvCxnSpPr/>
            <p:nvPr/>
          </p:nvCxnSpPr>
          <p:spPr>
            <a:xfrm>
              <a:off x="7228504" y="4120664"/>
              <a:ext cx="7864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2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ja-JP" altLang="en-US" sz="2400" dirty="0"/>
              <a:t>食材名からレシピを表示</a:t>
            </a:r>
            <a:endParaRPr lang="en-US" altLang="ja-JP" sz="2400" dirty="0"/>
          </a:p>
          <a:p>
            <a:pPr marL="800100" lvl="1" indent="-342900"/>
            <a:r>
              <a:rPr lang="ja-JP" altLang="en-US" dirty="0"/>
              <a:t>楽天レシピカテゴリ一覧</a:t>
            </a:r>
            <a:r>
              <a:rPr lang="en-US" altLang="ja-JP" dirty="0"/>
              <a:t>API</a:t>
            </a:r>
          </a:p>
          <a:p>
            <a:pPr marL="800100" lvl="1" indent="-342900"/>
            <a:r>
              <a:rPr lang="ja-JP" altLang="en-US" dirty="0"/>
              <a:t>楽天レシピカテゴリ別ランキング</a:t>
            </a:r>
            <a:r>
              <a:rPr lang="en-US" altLang="ja-JP" dirty="0"/>
              <a:t>API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69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レシピの表示</a:t>
            </a:r>
            <a:endParaRPr kumimoji="1" lang="ja-JP" altLang="en-US" dirty="0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2" r="53243"/>
          <a:stretch/>
        </p:blipFill>
        <p:spPr>
          <a:xfrm>
            <a:off x="1123950" y="1539944"/>
            <a:ext cx="4324350" cy="4816406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2" name="四角形: 角を丸くする 21">
            <a:extLst>
              <a:ext uri="{FF2B5EF4-FFF2-40B4-BE49-F238E27FC236}">
                <a16:creationId xmlns="" xmlns:a16="http://schemas.microsoft.com/office/drawing/2014/main" id="{5377AD8A-C3B1-4D15-9FD7-3B4A728C91AF}"/>
              </a:ext>
            </a:extLst>
          </p:cNvPr>
          <p:cNvSpPr/>
          <p:nvPr/>
        </p:nvSpPr>
        <p:spPr>
          <a:xfrm>
            <a:off x="5710175" y="1922049"/>
            <a:ext cx="5495997" cy="1560418"/>
          </a:xfrm>
          <a:prstGeom prst="roundRect">
            <a:avLst>
              <a:gd name="adj" fmla="val 74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7375" indent="-266700">
              <a:buFont typeface="Arial" charset="0"/>
              <a:buChar char="•"/>
            </a:pPr>
            <a:r>
              <a:rPr lang="ja-JP" altLang="en-US" sz="2400" dirty="0" smtClean="0">
                <a:solidFill>
                  <a:schemeClr val="tx1"/>
                </a:solidFill>
              </a:rPr>
              <a:t>夏、冬のキーワードを設定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587375" indent="-266700">
              <a:buFont typeface="Arial" charset="0"/>
              <a:buChar char="•"/>
            </a:pPr>
            <a:r>
              <a:rPr lang="ja-JP" altLang="en-US" sz="2400" dirty="0" smtClean="0">
                <a:solidFill>
                  <a:schemeClr val="tx1"/>
                </a:solidFill>
              </a:rPr>
              <a:t>レシピ名かコメントに夏、冬のキーワードが含まれるかを検索</a:t>
            </a:r>
            <a:endParaRPr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13" name="四角形: 角を丸くする 21">
            <a:extLst>
              <a:ext uri="{FF2B5EF4-FFF2-40B4-BE49-F238E27FC236}">
                <a16:creationId xmlns="" xmlns:a16="http://schemas.microsoft.com/office/drawing/2014/main" id="{5377AD8A-C3B1-4D15-9FD7-3B4A728C91AF}"/>
              </a:ext>
            </a:extLst>
          </p:cNvPr>
          <p:cNvSpPr/>
          <p:nvPr/>
        </p:nvSpPr>
        <p:spPr>
          <a:xfrm>
            <a:off x="5710175" y="3849179"/>
            <a:ext cx="5495997" cy="2237710"/>
          </a:xfrm>
          <a:prstGeom prst="roundRect">
            <a:avLst>
              <a:gd name="adj" fmla="val 74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7375" indent="-2667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tx1"/>
                </a:solidFill>
              </a:rPr>
              <a:t>Raspberry PI </a:t>
            </a:r>
            <a:r>
              <a:rPr lang="ja-JP" altLang="en-US" sz="2400" dirty="0" smtClean="0">
                <a:solidFill>
                  <a:schemeClr val="tx1"/>
                </a:solidFill>
              </a:rPr>
              <a:t>の気温情報から</a:t>
            </a:r>
            <a:r>
              <a:rPr lang="en-US" altLang="ja-JP" sz="2400" dirty="0" smtClean="0">
                <a:solidFill>
                  <a:schemeClr val="tx1"/>
                </a:solidFill>
              </a:rPr>
              <a:t/>
            </a:r>
            <a:br>
              <a:rPr lang="en-US" altLang="ja-JP" sz="2400" dirty="0" smtClean="0">
                <a:solidFill>
                  <a:schemeClr val="tx1"/>
                </a:solidFill>
              </a:rPr>
            </a:br>
            <a:r>
              <a:rPr lang="en-US" altLang="ja-JP" sz="2400" dirty="0" smtClean="0">
                <a:solidFill>
                  <a:schemeClr val="tx1"/>
                </a:solidFill>
              </a:rPr>
              <a:t>25</a:t>
            </a:r>
            <a:r>
              <a:rPr lang="ja-JP" altLang="en-US" sz="2400" dirty="0" smtClean="0">
                <a:solidFill>
                  <a:schemeClr val="tx1"/>
                </a:solidFill>
              </a:rPr>
              <a:t>度以上が夏、</a:t>
            </a:r>
            <a:r>
              <a:rPr lang="en-US" altLang="ja-JP" sz="2400" dirty="0" smtClean="0">
                <a:solidFill>
                  <a:schemeClr val="tx1"/>
                </a:solidFill>
              </a:rPr>
              <a:t>10</a:t>
            </a:r>
            <a:r>
              <a:rPr lang="ja-JP" altLang="en-US" sz="2400" dirty="0" smtClean="0">
                <a:solidFill>
                  <a:schemeClr val="tx1"/>
                </a:solidFill>
              </a:rPr>
              <a:t>度以下を冬</a:t>
            </a:r>
            <a:r>
              <a:rPr lang="en-US" altLang="ja-JP" sz="2400" dirty="0" smtClean="0">
                <a:solidFill>
                  <a:schemeClr val="tx1"/>
                </a:solidFill>
              </a:rPr>
              <a:t/>
            </a:r>
            <a:br>
              <a:rPr lang="en-US" altLang="ja-JP" sz="2400" dirty="0" smtClean="0">
                <a:solidFill>
                  <a:schemeClr val="tx1"/>
                </a:solidFill>
              </a:rPr>
            </a:br>
            <a:r>
              <a:rPr lang="ja-JP" altLang="en-US" sz="2400" dirty="0" smtClean="0">
                <a:solidFill>
                  <a:schemeClr val="tx1"/>
                </a:solidFill>
              </a:rPr>
              <a:t>として季節にあった料理を提供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587375" indent="-266700">
              <a:buFont typeface="Arial" charset="0"/>
              <a:buChar char="•"/>
            </a:pPr>
            <a:r>
              <a:rPr lang="ja-JP" altLang="en-US" sz="2400" dirty="0" smtClean="0">
                <a:solidFill>
                  <a:schemeClr val="tx1"/>
                </a:solidFill>
              </a:rPr>
              <a:t>高知県の夏、冬の平均気温から</a:t>
            </a:r>
            <a:r>
              <a:rPr lang="en-US" altLang="ja-JP" sz="2400" dirty="0" smtClean="0">
                <a:solidFill>
                  <a:schemeClr val="tx1"/>
                </a:solidFill>
              </a:rPr>
              <a:t/>
            </a:r>
            <a:br>
              <a:rPr lang="en-US" altLang="ja-JP" sz="2400" dirty="0" smtClean="0">
                <a:solidFill>
                  <a:schemeClr val="tx1"/>
                </a:solidFill>
              </a:rPr>
            </a:br>
            <a:r>
              <a:rPr lang="ja-JP" altLang="en-US" sz="2400" dirty="0" smtClean="0">
                <a:solidFill>
                  <a:schemeClr val="tx1"/>
                </a:solidFill>
              </a:rPr>
              <a:t>しきい値を設定</a:t>
            </a:r>
            <a:endParaRPr lang="en-US" altLang="ja-JP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49400"/>
            <a:ext cx="10922876" cy="4627563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献立を考えるのが面倒という主婦が多い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 </a:t>
            </a:r>
            <a:r>
              <a:rPr lang="ja-JP" altLang="en-US" dirty="0" smtClean="0"/>
              <a:t>今</a:t>
            </a:r>
            <a:r>
              <a:rPr lang="ja-JP" altLang="en-US" dirty="0"/>
              <a:t>ある食材を使ったレシピを教えてくれる</a:t>
            </a:r>
            <a:r>
              <a:rPr lang="ja-JP" altLang="en-US" dirty="0" smtClean="0"/>
              <a:t>システム「</a:t>
            </a:r>
            <a:r>
              <a:rPr lang="en-US" altLang="ja-JP" dirty="0" smtClean="0"/>
              <a:t>Photo de Recipe</a:t>
            </a:r>
            <a:r>
              <a:rPr lang="ja-JP" altLang="en-US" dirty="0" smtClean="0"/>
              <a:t>」</a:t>
            </a:r>
            <a:endParaRPr lang="ja-JP" altLang="en-US" dirty="0"/>
          </a:p>
          <a:p>
            <a:endParaRPr lang="en-US" altLang="ja-JP" dirty="0" smtClean="0"/>
          </a:p>
          <a:p>
            <a:r>
              <a:rPr lang="en-US" altLang="ja-JP" dirty="0"/>
              <a:t>CNN</a:t>
            </a:r>
            <a:r>
              <a:rPr lang="ja-JP" altLang="en-US" dirty="0"/>
              <a:t>による食材の識別</a:t>
            </a:r>
            <a:endParaRPr lang="en-US" altLang="ja-JP" dirty="0"/>
          </a:p>
          <a:p>
            <a:pPr lvl="1"/>
            <a:r>
              <a:rPr lang="en-US" altLang="ja-JP" dirty="0"/>
              <a:t> </a:t>
            </a:r>
            <a:r>
              <a:rPr lang="ja-JP" altLang="en-US" dirty="0" smtClean="0"/>
              <a:t>識別率は</a:t>
            </a:r>
            <a:r>
              <a:rPr lang="en-US" altLang="ja-JP" dirty="0" smtClean="0"/>
              <a:t>79.9%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レシピの表示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 </a:t>
            </a:r>
            <a:r>
              <a:rPr kumimoji="1" lang="ja-JP" altLang="en-US" dirty="0" smtClean="0"/>
              <a:t>食材と温度を用いておすすめのレシピを表示</a:t>
            </a:r>
            <a:endParaRPr kumimoji="1" lang="en-US" altLang="ja-JP" dirty="0" smtClean="0"/>
          </a:p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1371152B-29EF-47FB-84C2-3EF6441E7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0" b="20015"/>
          <a:stretch/>
        </p:blipFill>
        <p:spPr>
          <a:xfrm>
            <a:off x="8610600" y="4356113"/>
            <a:ext cx="1385581" cy="11890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="" xmlns:a16="http://schemas.microsoft.com/office/drawing/2014/main" id="{F6EAF6BC-F80F-469A-90C6-AD54F7E7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7" b="17908"/>
          <a:stretch/>
        </p:blipFill>
        <p:spPr>
          <a:xfrm>
            <a:off x="10224922" y="4405360"/>
            <a:ext cx="1356428" cy="11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今後の課題</a:t>
            </a:r>
            <a:r>
              <a:rPr kumimoji="1" lang="en-US" altLang="ja-JP" dirty="0" smtClean="0"/>
              <a:t> (1/2)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食材の検出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 </a:t>
            </a:r>
            <a:r>
              <a:rPr kumimoji="1" lang="ja-JP" altLang="en-US" dirty="0" smtClean="0"/>
              <a:t>物体検出の精度に背景の有無や影が大きく影響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pPr algn="just"/>
            <a:endParaRPr lang="en-US" altLang="ja-JP" dirty="0" smtClean="0"/>
          </a:p>
          <a:p>
            <a:pPr algn="just"/>
            <a:endParaRPr lang="en-US" altLang="ja-JP" dirty="0"/>
          </a:p>
          <a:p>
            <a:pPr algn="just"/>
            <a:r>
              <a:rPr lang="ja-JP" altLang="en-US" dirty="0" smtClean="0"/>
              <a:t>食材の認識</a:t>
            </a:r>
            <a:endParaRPr lang="en-US" altLang="ja-JP" dirty="0" smtClean="0"/>
          </a:p>
          <a:p>
            <a:pPr lvl="1" algn="just"/>
            <a:r>
              <a:rPr lang="en-US" altLang="ja-JP" dirty="0"/>
              <a:t> </a:t>
            </a:r>
            <a:r>
              <a:rPr lang="ja-JP" altLang="en-US" dirty="0" smtClean="0"/>
              <a:t>食材によっては認識精度が低い</a:t>
            </a:r>
            <a:endParaRPr kumimoji="1" lang="en-US" altLang="ja-JP" dirty="0" smtClean="0"/>
          </a:p>
          <a:p>
            <a:pPr algn="just"/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右矢印 4"/>
          <p:cNvSpPr/>
          <p:nvPr/>
        </p:nvSpPr>
        <p:spPr>
          <a:xfrm>
            <a:off x="1774631" y="2493808"/>
            <a:ext cx="341194" cy="313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115825" y="2413298"/>
            <a:ext cx="68483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一般物体検出アルゴリズム</a:t>
            </a:r>
            <a:r>
              <a:rPr lang="en-US" altLang="ja-JP" sz="2400" dirty="0"/>
              <a:t>(</a:t>
            </a:r>
            <a:r>
              <a:rPr lang="en-US" altLang="ja-JP" sz="2400" dirty="0" smtClean="0"/>
              <a:t>yolo</a:t>
            </a:r>
            <a:r>
              <a:rPr lang="ja-JP" altLang="en-US" sz="2400" dirty="0" smtClean="0"/>
              <a:t>など</a:t>
            </a:r>
            <a:r>
              <a:rPr lang="en-US" altLang="ja-JP" sz="2400" dirty="0" smtClean="0"/>
              <a:t>)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使用し、</a:t>
            </a:r>
            <a:endParaRPr lang="en-US" altLang="ja-JP" sz="2400" dirty="0" smtClean="0"/>
          </a:p>
          <a:p>
            <a:r>
              <a:rPr lang="ja-JP" altLang="en-US" sz="2400" dirty="0" smtClean="0"/>
              <a:t>食材のデータセットを用いて転移学習</a:t>
            </a:r>
            <a:endParaRPr lang="en-US" altLang="ja-JP" sz="2400" dirty="0" smtClean="0"/>
          </a:p>
        </p:txBody>
      </p:sp>
      <p:sp>
        <p:nvSpPr>
          <p:cNvPr id="12" name="右矢印 11"/>
          <p:cNvSpPr/>
          <p:nvPr/>
        </p:nvSpPr>
        <p:spPr>
          <a:xfrm>
            <a:off x="1768377" y="4848778"/>
            <a:ext cx="341194" cy="313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109571" y="476826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/>
              <a:t>データセットの見直し</a:t>
            </a:r>
            <a:endParaRPr lang="ja-JP" altLang="en-US" sz="2400" dirty="0"/>
          </a:p>
        </p:txBody>
      </p:sp>
      <p:sp>
        <p:nvSpPr>
          <p:cNvPr id="14" name="右矢印 13"/>
          <p:cNvSpPr/>
          <p:nvPr/>
        </p:nvSpPr>
        <p:spPr>
          <a:xfrm>
            <a:off x="1768377" y="5390953"/>
            <a:ext cx="341194" cy="313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09571" y="5310443"/>
            <a:ext cx="2712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VGG16</a:t>
            </a:r>
            <a:r>
              <a:rPr lang="ja-JP" altLang="en-US" sz="2400" dirty="0" smtClean="0"/>
              <a:t>の転移学習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02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今後の課題</a:t>
            </a:r>
            <a:r>
              <a:rPr kumimoji="1" lang="en-US" altLang="ja-JP" dirty="0" smtClean="0"/>
              <a:t> (2/2)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ja-JP" altLang="en-US" dirty="0"/>
              <a:t>レシピの取得と表示</a:t>
            </a:r>
            <a:endParaRPr lang="en-US" altLang="ja-JP" dirty="0"/>
          </a:p>
          <a:p>
            <a:pPr lvl="1" algn="just"/>
            <a:r>
              <a:rPr lang="en-US" altLang="ja-JP" dirty="0"/>
              <a:t> </a:t>
            </a:r>
            <a:r>
              <a:rPr lang="ja-JP" altLang="en-US" dirty="0"/>
              <a:t>楽天</a:t>
            </a:r>
            <a:r>
              <a:rPr lang="en-US" altLang="ja-JP" dirty="0"/>
              <a:t>API</a:t>
            </a:r>
            <a:r>
              <a:rPr lang="ja-JP" altLang="en-US" dirty="0"/>
              <a:t>は入力が</a:t>
            </a:r>
            <a:r>
              <a:rPr lang="en-US" altLang="ja-JP" dirty="0"/>
              <a:t>1</a:t>
            </a:r>
            <a:r>
              <a:rPr lang="ja-JP" altLang="en-US" dirty="0"/>
              <a:t>食材のみ</a:t>
            </a:r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 lvl="1"/>
            <a:r>
              <a:rPr lang="en-US" altLang="ja-JP" dirty="0"/>
              <a:t> </a:t>
            </a:r>
            <a:r>
              <a:rPr lang="ja-JP" altLang="en-US" dirty="0" smtClean="0"/>
              <a:t>環境情報の追加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右矢印 4"/>
          <p:cNvSpPr/>
          <p:nvPr/>
        </p:nvSpPr>
        <p:spPr>
          <a:xfrm>
            <a:off x="1774631" y="2593025"/>
            <a:ext cx="341194" cy="313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115825" y="2512515"/>
            <a:ext cx="7571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/>
              <a:t>食材を組み合わせたレシピが表示できるデータの用意</a:t>
            </a:r>
            <a:endParaRPr lang="ja-JP" altLang="en-US" sz="2400" dirty="0"/>
          </a:p>
        </p:txBody>
      </p:sp>
      <p:sp>
        <p:nvSpPr>
          <p:cNvPr id="7" name="右矢印 6"/>
          <p:cNvSpPr/>
          <p:nvPr/>
        </p:nvSpPr>
        <p:spPr>
          <a:xfrm>
            <a:off x="1774631" y="3141757"/>
            <a:ext cx="341194" cy="313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15825" y="3061247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/>
              <a:t>残り食材の量を考慮したレシピの表示</a:t>
            </a:r>
            <a:endParaRPr lang="ja-JP" altLang="en-US" sz="2400" dirty="0"/>
          </a:p>
        </p:txBody>
      </p:sp>
      <p:sp>
        <p:nvSpPr>
          <p:cNvPr id="9" name="右矢印 8"/>
          <p:cNvSpPr/>
          <p:nvPr/>
        </p:nvSpPr>
        <p:spPr>
          <a:xfrm>
            <a:off x="1774631" y="4468782"/>
            <a:ext cx="341194" cy="313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115825" y="4388272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/>
              <a:t>湿度、時間帯などの情報をレシピの判別材料に追加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5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識別器の作成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CNN</a:t>
            </a:r>
            <a:r>
              <a:rPr kumimoji="1" lang="ja-JP" altLang="en-US" dirty="0" smtClean="0"/>
              <a:t>を使用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84"/>
          <a:stretch/>
        </p:blipFill>
        <p:spPr>
          <a:xfrm>
            <a:off x="838200" y="2310287"/>
            <a:ext cx="5521193" cy="412160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8" t="46536" r="10735"/>
          <a:stretch/>
        </p:blipFill>
        <p:spPr>
          <a:xfrm>
            <a:off x="6857072" y="1174795"/>
            <a:ext cx="4301995" cy="5257096"/>
          </a:xfrm>
          <a:prstGeom prst="rect">
            <a:avLst/>
          </a:prstGeom>
        </p:spPr>
      </p:pic>
      <p:cxnSp>
        <p:nvCxnSpPr>
          <p:cNvPr id="11" name="カギ線コネクタ 10"/>
          <p:cNvCxnSpPr>
            <a:stCxn id="5" idx="2"/>
            <a:endCxn id="10" idx="0"/>
          </p:cNvCxnSpPr>
          <p:nvPr/>
        </p:nvCxnSpPr>
        <p:spPr>
          <a:xfrm rot="5400000" flipH="1" flipV="1">
            <a:off x="3674885" y="1098706"/>
            <a:ext cx="5257096" cy="5409273"/>
          </a:xfrm>
          <a:prstGeom prst="bentConnector5">
            <a:avLst>
              <a:gd name="adj1" fmla="val -4348"/>
              <a:gd name="adj2" fmla="val 55635"/>
              <a:gd name="adj3" fmla="val 10434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01933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2014</a:t>
            </a:r>
            <a:r>
              <a:rPr lang="ja-JP" altLang="en-US" dirty="0"/>
              <a:t>年に全国の</a:t>
            </a:r>
            <a:r>
              <a:rPr lang="en-US" altLang="ja-JP" dirty="0"/>
              <a:t>20</a:t>
            </a:r>
            <a:r>
              <a:rPr lang="ja-JP" altLang="en-US" dirty="0"/>
              <a:t>代～</a:t>
            </a:r>
            <a:r>
              <a:rPr lang="en-US" altLang="ja-JP" dirty="0"/>
              <a:t>40</a:t>
            </a:r>
            <a:r>
              <a:rPr lang="ja-JP" altLang="en-US" dirty="0"/>
              <a:t>代の主婦</a:t>
            </a:r>
            <a:r>
              <a:rPr lang="en-US" altLang="ja-JP" dirty="0"/>
              <a:t>4,176</a:t>
            </a:r>
            <a:r>
              <a:rPr lang="ja-JP" altLang="en-US" dirty="0"/>
              <a:t>名を対象に行われた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「料理に関するアンケート調査」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63.8%...</a:t>
            </a:r>
            <a:r>
              <a:rPr lang="ja-JP" altLang="en-US" dirty="0"/>
              <a:t>献立を考えるのが面倒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62.4%...</a:t>
            </a:r>
            <a:r>
              <a:rPr lang="ja-JP" altLang="en-US" dirty="0"/>
              <a:t>毎日、何を作るのか迷う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56.4%...</a:t>
            </a:r>
            <a:r>
              <a:rPr lang="ja-JP" altLang="en-US" dirty="0"/>
              <a:t>献立のレパートリーが少ない</a:t>
            </a:r>
          </a:p>
        </p:txBody>
      </p:sp>
      <p:pic>
        <p:nvPicPr>
          <p:cNvPr id="5122" name="Picture 2" descr="主婦　イラスト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46" y="3362125"/>
            <a:ext cx="2033517" cy="27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4967783" y="5246316"/>
            <a:ext cx="4544704" cy="840587"/>
          </a:xfrm>
          <a:prstGeom prst="wedgeRoundRectCallout">
            <a:avLst>
              <a:gd name="adj1" fmla="val 36524"/>
              <a:gd name="adj2" fmla="val -74978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献立教えてほしい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1F49-82A2-B743-8F25-A75633C129F6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23296" y="2347413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出典</a:t>
            </a:r>
            <a:r>
              <a:rPr lang="en-US" altLang="ja-JP" sz="1400" dirty="0"/>
              <a:t>: </a:t>
            </a:r>
            <a:r>
              <a:rPr lang="ja-JP" altLang="en-US" sz="1400" dirty="0"/>
              <a:t>株式会社ミーニュー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27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識別器の作成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CNN</a:t>
            </a:r>
            <a:r>
              <a:rPr kumimoji="1" lang="ja-JP" altLang="en-US" dirty="0" smtClean="0"/>
              <a:t>を使用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91"/>
          <a:stretch/>
        </p:blipFill>
        <p:spPr>
          <a:xfrm>
            <a:off x="3616979" y="1864442"/>
            <a:ext cx="2818459" cy="42781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58576" r="18550"/>
          <a:stretch/>
        </p:blipFill>
        <p:spPr>
          <a:xfrm>
            <a:off x="6938027" y="2833827"/>
            <a:ext cx="1769555" cy="3343136"/>
          </a:xfrm>
          <a:prstGeom prst="rect">
            <a:avLst/>
          </a:prstGeom>
        </p:spPr>
      </p:pic>
      <p:cxnSp>
        <p:nvCxnSpPr>
          <p:cNvPr id="9" name="カギ線コネクタ 8"/>
          <p:cNvCxnSpPr>
            <a:stCxn id="6" idx="2"/>
            <a:endCxn id="7" idx="0"/>
          </p:cNvCxnSpPr>
          <p:nvPr/>
        </p:nvCxnSpPr>
        <p:spPr>
          <a:xfrm rot="5400000" flipH="1" flipV="1">
            <a:off x="4770116" y="3089920"/>
            <a:ext cx="3308782" cy="2796596"/>
          </a:xfrm>
          <a:prstGeom prst="bentConnector5">
            <a:avLst>
              <a:gd name="adj1" fmla="val -6909"/>
              <a:gd name="adj2" fmla="val 59377"/>
              <a:gd name="adj3" fmla="val 1069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="" xmlns:a16="http://schemas.microsoft.com/office/drawing/2014/main" id="{1371152B-29EF-47FB-84C2-3EF6441E7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0" b="20015"/>
          <a:stretch/>
        </p:blipFill>
        <p:spPr>
          <a:xfrm>
            <a:off x="7110916" y="3788532"/>
            <a:ext cx="1385581" cy="11890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EAF6BC-F80F-469A-90C6-AD54F7E7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7" b="17908"/>
          <a:stretch/>
        </p:blipFill>
        <p:spPr>
          <a:xfrm>
            <a:off x="8725238" y="3807044"/>
            <a:ext cx="1356428" cy="118743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52966" y="2963024"/>
            <a:ext cx="10802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600" dirty="0"/>
              <a:t>今ある食材を使ったレシピを教えてくれるシステム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="" xmlns:a16="http://schemas.microsoft.com/office/drawing/2014/main" id="{42531DDF-4F8A-440B-A464-AF89456D9C08}"/>
              </a:ext>
            </a:extLst>
          </p:cNvPr>
          <p:cNvSpPr txBox="1">
            <a:spLocks/>
          </p:cNvSpPr>
          <p:nvPr/>
        </p:nvSpPr>
        <p:spPr>
          <a:xfrm>
            <a:off x="2385908" y="2873435"/>
            <a:ext cx="7420185" cy="825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6000" dirty="0">
                <a:latin typeface="Broadway BT" panose="04040905080B02020502" pitchFamily="82" charset="0"/>
              </a:rPr>
              <a:t>Photo de Recipe </a:t>
            </a:r>
            <a:endParaRPr lang="ja-JP" altLang="en-US" sz="6000" dirty="0">
              <a:latin typeface="Broadway BT" panose="04040905080B02020502" pitchFamily="82" charset="0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1F49-82A2-B743-8F25-A75633C129F6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14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吹き出し 19"/>
          <p:cNvSpPr/>
          <p:nvPr/>
        </p:nvSpPr>
        <p:spPr>
          <a:xfrm>
            <a:off x="3261138" y="1538847"/>
            <a:ext cx="2129364" cy="2115687"/>
          </a:xfrm>
          <a:prstGeom prst="wedgeRoundRectCallout">
            <a:avLst>
              <a:gd name="adj1" fmla="val -58902"/>
              <a:gd name="adj2" fmla="val 2081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92E6-A3CF-4A48-AF9D-C2452CB9794F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Picture 2" descr="raspberry pi 3 model B」の画像検索結果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82" y="2316482"/>
            <a:ext cx="1843031" cy="14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1195982" y="3877855"/>
            <a:ext cx="4194520" cy="696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solidFill>
                  <a:srgbClr val="00B0F0"/>
                </a:solidFill>
              </a:rPr>
              <a:t>温度の取得</a:t>
            </a:r>
            <a:endParaRPr kumimoji="1" lang="en-US" altLang="ja-JP" sz="2400" b="1" dirty="0" smtClean="0">
              <a:solidFill>
                <a:srgbClr val="00B0F0"/>
              </a:solidFill>
            </a:endParaRPr>
          </a:p>
        </p:txBody>
      </p:sp>
      <p:pic>
        <p:nvPicPr>
          <p:cNvPr id="7" name="Picture 4" descr="web camera」の画像検索結果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99" y="1582165"/>
            <a:ext cx="1193614" cy="139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角丸四角形吹き出し 7"/>
          <p:cNvSpPr/>
          <p:nvPr/>
        </p:nvSpPr>
        <p:spPr>
          <a:xfrm>
            <a:off x="9076549" y="1500679"/>
            <a:ext cx="2129364" cy="2115687"/>
          </a:xfrm>
          <a:prstGeom prst="wedgeRoundRectCallout">
            <a:avLst>
              <a:gd name="adj1" fmla="val -58902"/>
              <a:gd name="adj2" fmla="val 2081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6" descr="にんじん」の画像検索結果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376" y="2655980"/>
            <a:ext cx="873894" cy="8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jagaimo」の画像検索結果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010" y="2465758"/>
            <a:ext cx="1122651" cy="7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7011393" y="3877854"/>
            <a:ext cx="4194520" cy="696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>
                <a:solidFill>
                  <a:srgbClr val="00B0F0"/>
                </a:solidFill>
              </a:rPr>
              <a:t>食材を検出</a:t>
            </a:r>
            <a:endParaRPr kumimoji="1" lang="en-US" altLang="ja-JP" sz="2400" b="1" dirty="0" smtClean="0">
              <a:solidFill>
                <a:srgbClr val="00B0F0"/>
              </a:solidFill>
            </a:endParaRPr>
          </a:p>
        </p:txBody>
      </p:sp>
      <p:pic>
        <p:nvPicPr>
          <p:cNvPr id="1030" name="Picture 6" descr="なす」の画像検索結果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t="7442" r="17121"/>
          <a:stretch/>
        </p:blipFill>
        <p:spPr bwMode="auto">
          <a:xfrm>
            <a:off x="9624271" y="1671215"/>
            <a:ext cx="917982" cy="84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連画像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27" y="1506695"/>
            <a:ext cx="1240540" cy="93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cbook mockup」の画像検索結果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54" y="2974134"/>
            <a:ext cx="1266040" cy="87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cbook mockup」の画像検索結果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075" y="5577244"/>
            <a:ext cx="1251771" cy="86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十字形 2"/>
          <p:cNvSpPr/>
          <p:nvPr/>
        </p:nvSpPr>
        <p:spPr>
          <a:xfrm>
            <a:off x="5933894" y="2909350"/>
            <a:ext cx="622817" cy="622817"/>
          </a:xfrm>
          <a:prstGeom prst="plus">
            <a:avLst>
              <a:gd name="adj" fmla="val 3437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89071" y="5659389"/>
            <a:ext cx="6809781" cy="696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solidFill>
                  <a:schemeClr val="accent2"/>
                </a:solidFill>
              </a:rPr>
              <a:t>環境と食材を</a:t>
            </a:r>
            <a:r>
              <a:rPr lang="ja-JP" altLang="en-US" sz="2400" b="1" dirty="0">
                <a:solidFill>
                  <a:schemeClr val="accent2"/>
                </a:solidFill>
              </a:rPr>
              <a:t>考慮したレシピの表示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62" y="5732915"/>
            <a:ext cx="823303" cy="514564"/>
          </a:xfrm>
          <a:prstGeom prst="rect">
            <a:avLst/>
          </a:prstGeom>
        </p:spPr>
      </p:pic>
      <p:sp>
        <p:nvSpPr>
          <p:cNvPr id="19" name="下矢印 18"/>
          <p:cNvSpPr/>
          <p:nvPr/>
        </p:nvSpPr>
        <p:spPr>
          <a:xfrm>
            <a:off x="5768223" y="4869725"/>
            <a:ext cx="954157" cy="4820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Picture 22" descr="温度計」の画像検索結果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5" r="33733"/>
          <a:stretch/>
        </p:blipFill>
        <p:spPr bwMode="auto">
          <a:xfrm>
            <a:off x="3518152" y="1634741"/>
            <a:ext cx="665323" cy="19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湿度計」の画像検索結果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577" y="2139624"/>
            <a:ext cx="823942" cy="82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BCDE2FD3-F66C-47D0-B538-2E51BA082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使用機器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37F8819D-8850-46A0-A00A-2692F0BCAB91}"/>
              </a:ext>
            </a:extLst>
          </p:cNvPr>
          <p:cNvSpPr txBox="1"/>
          <p:nvPr/>
        </p:nvSpPr>
        <p:spPr>
          <a:xfrm>
            <a:off x="1580718" y="2016587"/>
            <a:ext cx="90305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800" dirty="0"/>
              <a:t>Web</a:t>
            </a:r>
            <a:r>
              <a:rPr lang="ja-JP" altLang="en-US" sz="2800" dirty="0" smtClean="0"/>
              <a:t>カメラ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(</a:t>
            </a:r>
            <a:r>
              <a:rPr lang="en-US" altLang="ja-JP" sz="2800" dirty="0" err="1" smtClean="0"/>
              <a:t>Logicool</a:t>
            </a:r>
            <a:r>
              <a:rPr lang="en-US" altLang="ja-JP" sz="2800" dirty="0" smtClean="0"/>
              <a:t> HD </a:t>
            </a:r>
            <a:r>
              <a:rPr lang="en-US" altLang="ja-JP" sz="2800" dirty="0"/>
              <a:t>Pro Webcam </a:t>
            </a:r>
            <a:r>
              <a:rPr lang="en-US" altLang="ja-JP" sz="2800" dirty="0" smtClean="0"/>
              <a:t>C920)</a:t>
            </a:r>
            <a:endParaRPr lang="en-US" altLang="ja-JP" sz="2800" dirty="0"/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/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/>
              <a:t>温</a:t>
            </a:r>
            <a:r>
              <a:rPr lang="ja-JP" altLang="en-US" sz="2800" dirty="0"/>
              <a:t>湿度</a:t>
            </a:r>
            <a:r>
              <a:rPr lang="ja-JP" altLang="en-US" sz="2800" dirty="0" smtClean="0"/>
              <a:t>センサーモジュール</a:t>
            </a:r>
            <a:endParaRPr lang="en-US" altLang="ja-JP" sz="2800" dirty="0" smtClean="0"/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/>
              <a:t>Raspberry Pi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/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/>
              <a:t>PC</a:t>
            </a:r>
            <a:endParaRPr lang="en-US" altLang="ja-JP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3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四角形: 角を丸くする 28">
            <a:extLst>
              <a:ext uri="{FF2B5EF4-FFF2-40B4-BE49-F238E27FC236}">
                <a16:creationId xmlns="" xmlns:a16="http://schemas.microsoft.com/office/drawing/2014/main" id="{9C25AB9B-2A62-4F0B-8FD0-B51D3E5BACD9}"/>
              </a:ext>
            </a:extLst>
          </p:cNvPr>
          <p:cNvSpPr/>
          <p:nvPr/>
        </p:nvSpPr>
        <p:spPr>
          <a:xfrm>
            <a:off x="951722" y="1411469"/>
            <a:ext cx="4973090" cy="3834881"/>
          </a:xfrm>
          <a:prstGeom prst="roundRect">
            <a:avLst>
              <a:gd name="adj" fmla="val 58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下矢印 18"/>
          <p:cNvSpPr/>
          <p:nvPr/>
        </p:nvSpPr>
        <p:spPr>
          <a:xfrm>
            <a:off x="2961187" y="3813144"/>
            <a:ext cx="954157" cy="162452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28">
            <a:extLst>
              <a:ext uri="{FF2B5EF4-FFF2-40B4-BE49-F238E27FC236}">
                <a16:creationId xmlns="" xmlns:a16="http://schemas.microsoft.com/office/drawing/2014/main" id="{9C25AB9B-2A62-4F0B-8FD0-B51D3E5BACD9}"/>
              </a:ext>
            </a:extLst>
          </p:cNvPr>
          <p:cNvSpPr/>
          <p:nvPr/>
        </p:nvSpPr>
        <p:spPr>
          <a:xfrm>
            <a:off x="6324473" y="1463798"/>
            <a:ext cx="4973090" cy="3834881"/>
          </a:xfrm>
          <a:prstGeom prst="roundRect">
            <a:avLst>
              <a:gd name="adj" fmla="val 58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下矢印 17"/>
          <p:cNvSpPr/>
          <p:nvPr/>
        </p:nvSpPr>
        <p:spPr>
          <a:xfrm>
            <a:off x="8333938" y="2767152"/>
            <a:ext cx="954157" cy="2670516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9588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システムの処理フロー</a:t>
            </a:r>
          </a:p>
        </p:txBody>
      </p:sp>
      <p:sp>
        <p:nvSpPr>
          <p:cNvPr id="25" name="スライド番号プレースホルダー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1F49-82A2-B743-8F25-A75633C129F6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6955095" y="2067483"/>
            <a:ext cx="3711846" cy="7273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学習器の</a:t>
            </a:r>
            <a:r>
              <a:rPr kumimoji="1" lang="ja-JP" altLang="en-US" sz="2400" dirty="0" smtClean="0"/>
              <a:t>作成</a:t>
            </a:r>
            <a:r>
              <a:rPr kumimoji="1" lang="en-US" altLang="ja-JP" sz="2400" dirty="0" smtClean="0"/>
              <a:t> (CNN)</a:t>
            </a:r>
            <a:endParaRPr kumimoji="1" lang="ja-JP" altLang="en-US" sz="2400" dirty="0"/>
          </a:p>
        </p:txBody>
      </p:sp>
      <p:sp>
        <p:nvSpPr>
          <p:cNvPr id="6" name="角丸四角形 5"/>
          <p:cNvSpPr/>
          <p:nvPr/>
        </p:nvSpPr>
        <p:spPr>
          <a:xfrm>
            <a:off x="6955095" y="4274907"/>
            <a:ext cx="3711846" cy="7273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食材の</a:t>
            </a:r>
            <a:r>
              <a:rPr lang="ja-JP" altLang="en-US" sz="2400" dirty="0" smtClean="0"/>
              <a:t>識別</a:t>
            </a:r>
            <a:r>
              <a:rPr lang="en-US" altLang="ja-JP" sz="2400" dirty="0" smtClean="0"/>
              <a:t> (CNN)</a:t>
            </a:r>
            <a:endParaRPr kumimoji="1" lang="ja-JP" altLang="en-US" sz="2400" dirty="0"/>
          </a:p>
        </p:txBody>
      </p:sp>
      <p:sp>
        <p:nvSpPr>
          <p:cNvPr id="14" name="角丸四角形 13">
            <a:extLst>
              <a:ext uri="{FF2B5EF4-FFF2-40B4-BE49-F238E27FC236}">
                <a16:creationId xmlns="" xmlns:a16="http://schemas.microsoft.com/office/drawing/2014/main" id="{8B08A23A-FA9B-4CA6-9B7F-3327CDC8D69B}"/>
              </a:ext>
            </a:extLst>
          </p:cNvPr>
          <p:cNvSpPr/>
          <p:nvPr/>
        </p:nvSpPr>
        <p:spPr>
          <a:xfrm>
            <a:off x="6955095" y="3179928"/>
            <a:ext cx="3711846" cy="7273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食材の</a:t>
            </a:r>
            <a:r>
              <a:rPr lang="ja-JP" altLang="en-US" sz="2400" dirty="0" smtClean="0"/>
              <a:t>検出</a:t>
            </a:r>
            <a:r>
              <a:rPr lang="en-US" altLang="ja-JP" sz="2400" dirty="0" smtClean="0"/>
              <a:t> (</a:t>
            </a:r>
            <a:r>
              <a:rPr lang="en-US" altLang="ja-JP" sz="2400" dirty="0" err="1" smtClean="0"/>
              <a:t>OpenCV</a:t>
            </a:r>
            <a:r>
              <a:rPr lang="en-US" altLang="ja-JP" sz="2400" dirty="0" smtClean="0"/>
              <a:t>)</a:t>
            </a:r>
            <a:endParaRPr lang="ja-JP" altLang="en-US" sz="2400" dirty="0"/>
          </a:p>
        </p:txBody>
      </p:sp>
      <p:sp>
        <p:nvSpPr>
          <p:cNvPr id="20" name="角丸四角形 13">
            <a:extLst>
              <a:ext uri="{FF2B5EF4-FFF2-40B4-BE49-F238E27FC236}">
                <a16:creationId xmlns="" xmlns:a16="http://schemas.microsoft.com/office/drawing/2014/main" id="{AA0459BA-D37B-4474-9764-9C9811B1C6C3}"/>
              </a:ext>
            </a:extLst>
          </p:cNvPr>
          <p:cNvSpPr/>
          <p:nvPr/>
        </p:nvSpPr>
        <p:spPr>
          <a:xfrm>
            <a:off x="1582344" y="3154901"/>
            <a:ext cx="3711846" cy="7273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温度の取得</a:t>
            </a:r>
          </a:p>
        </p:txBody>
      </p:sp>
      <p:sp>
        <p:nvSpPr>
          <p:cNvPr id="21" name="角丸四角形 15">
            <a:extLst>
              <a:ext uri="{FF2B5EF4-FFF2-40B4-BE49-F238E27FC236}">
                <a16:creationId xmlns="" xmlns:a16="http://schemas.microsoft.com/office/drawing/2014/main" id="{7135A5B8-0E60-4FEC-9265-553177B1FEE1}"/>
              </a:ext>
            </a:extLst>
          </p:cNvPr>
          <p:cNvSpPr/>
          <p:nvPr/>
        </p:nvSpPr>
        <p:spPr>
          <a:xfrm>
            <a:off x="951722" y="5437668"/>
            <a:ext cx="10402078" cy="72736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/>
              <a:t>レシピ情報の取得</a:t>
            </a:r>
            <a:r>
              <a:rPr lang="en-US" altLang="ja-JP" sz="2400" dirty="0" smtClean="0"/>
              <a:t> (</a:t>
            </a:r>
            <a:r>
              <a:rPr lang="ja-JP" altLang="en-US" sz="2400" dirty="0" smtClean="0"/>
              <a:t>楽天</a:t>
            </a:r>
            <a:r>
              <a:rPr lang="en-US" altLang="ja-JP" sz="2400" dirty="0" smtClean="0"/>
              <a:t>API)</a:t>
            </a:r>
            <a:endParaRPr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30075" y="1571020"/>
            <a:ext cx="201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/>
              <a:t>Raspberry Pi</a:t>
            </a:r>
            <a:endParaRPr kumimoji="1" lang="ja-JP" altLang="en-US" sz="2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802826" y="1571020"/>
            <a:ext cx="201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/>
              <a:t>PC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559866" y="4268815"/>
            <a:ext cx="201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Socket </a:t>
            </a:r>
            <a:r>
              <a:rPr kumimoji="1" lang="ja-JP" altLang="en-US" sz="2000" dirty="0" smtClean="0"/>
              <a:t>通信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36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5400" smtClean="0"/>
              <a:t>デモ動画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0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FE40D-1142-47B9-ADD5-00C97A88170D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demo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/>
          <a:lstStyle/>
          <a:p>
            <a:r>
              <a:rPr lang="en-US" altLang="ja-JP" dirty="0" smtClean="0"/>
              <a:t>Web</a:t>
            </a:r>
            <a:r>
              <a:rPr lang="ja-JP" altLang="en-US" dirty="0" smtClean="0"/>
              <a:t>カメラから画像を取得</a:t>
            </a:r>
            <a:endParaRPr lang="en-US" altLang="ja-JP" dirty="0" smtClean="0"/>
          </a:p>
          <a:p>
            <a:r>
              <a:rPr lang="ja-JP" altLang="en-US" dirty="0" smtClean="0"/>
              <a:t>画像上の輪郭を検出し、検出領域を切り出し</a:t>
            </a:r>
            <a:endParaRPr lang="en-US" altLang="ja-JP" dirty="0" smtClean="0"/>
          </a:p>
          <a:p>
            <a:pPr lvl="1"/>
            <a:r>
              <a:rPr lang="en-US" altLang="ja-JP" dirty="0"/>
              <a:t> </a:t>
            </a:r>
            <a:r>
              <a:rPr lang="ja-JP" altLang="en-US" dirty="0" smtClean="0"/>
              <a:t>グレースケール化⇒フィルタ処理⇒</a:t>
            </a:r>
            <a:r>
              <a:rPr lang="en-US" altLang="ja-JP" dirty="0" smtClean="0"/>
              <a:t>2</a:t>
            </a:r>
            <a:r>
              <a:rPr lang="ja-JP" altLang="en-US" dirty="0" smtClean="0"/>
              <a:t>値化⇒輪郭抽出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OpenCV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食材の検出</a:t>
            </a:r>
            <a:endParaRPr kumimoji="1" lang="ja-JP" altLang="en-US" dirty="0"/>
          </a:p>
        </p:txBody>
      </p:sp>
      <p:sp>
        <p:nvSpPr>
          <p:cNvPr id="7" name="下矢印 6"/>
          <p:cNvSpPr/>
          <p:nvPr/>
        </p:nvSpPr>
        <p:spPr>
          <a:xfrm rot="16200000">
            <a:off x="5211396" y="4647791"/>
            <a:ext cx="875706" cy="57532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92E6-A3CF-4A48-AF9D-C2452CB9794F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642347"/>
            <a:ext cx="4310354" cy="258621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54" y="4039952"/>
            <a:ext cx="2403404" cy="179099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44" y="3776458"/>
            <a:ext cx="2408005" cy="23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729</Words>
  <Application>Microsoft Macintosh PowerPoint</Application>
  <PresentationFormat>ワイド画面</PresentationFormat>
  <Paragraphs>166</Paragraphs>
  <Slides>20</Slides>
  <Notes>8</Notes>
  <HiddenSlides>2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7" baseType="lpstr">
      <vt:lpstr>Arial</vt:lpstr>
      <vt:lpstr>Arial Unicode MS</vt:lpstr>
      <vt:lpstr>Broadway BT</vt:lpstr>
      <vt:lpstr>Wingdings</vt:lpstr>
      <vt:lpstr>游ゴシック</vt:lpstr>
      <vt:lpstr>游ゴシック Light</vt:lpstr>
      <vt:lpstr>Office テーマ</vt:lpstr>
      <vt:lpstr>応用ソフトウェア工学 最終発表</vt:lpstr>
      <vt:lpstr>背景</vt:lpstr>
      <vt:lpstr>PowerPoint プレゼンテーション</vt:lpstr>
      <vt:lpstr>システム構成</vt:lpstr>
      <vt:lpstr>使用機器</vt:lpstr>
      <vt:lpstr>システムの処理フロー</vt:lpstr>
      <vt:lpstr>デモ動画</vt:lpstr>
      <vt:lpstr>PowerPoint プレゼンテーション</vt:lpstr>
      <vt:lpstr>食材の検出</vt:lpstr>
      <vt:lpstr>データセット</vt:lpstr>
      <vt:lpstr>識別器の作成と食材の識別 (1/3)</vt:lpstr>
      <vt:lpstr>識別器の作成と食材の識別 (2/3)</vt:lpstr>
      <vt:lpstr>識別器の作成と食材の識別 (3/3)</vt:lpstr>
      <vt:lpstr>レシピの取得</vt:lpstr>
      <vt:lpstr>レシピの表示</vt:lpstr>
      <vt:lpstr>まとめ</vt:lpstr>
      <vt:lpstr>今後の課題 (1/2)</vt:lpstr>
      <vt:lpstr>今後の課題 (2/2)</vt:lpstr>
      <vt:lpstr>識別器の作成</vt:lpstr>
      <vt:lpstr>識別器の作成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応用ソフトウェア工学 最終発表</dc:title>
  <dc:creator>沢田悟</dc:creator>
  <cp:lastModifiedBy>Microsoft Office ユーザー</cp:lastModifiedBy>
  <cp:revision>137</cp:revision>
  <dcterms:created xsi:type="dcterms:W3CDTF">2017-09-24T07:54:45Z</dcterms:created>
  <dcterms:modified xsi:type="dcterms:W3CDTF">2017-09-26T10:55:41Z</dcterms:modified>
</cp:coreProperties>
</file>